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2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42" d="100"/>
          <a:sy n="142" d="100"/>
        </p:scale>
        <p:origin x="702" y="-567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497D-C1C8-4891-915A-63C21732AF96}" type="datetimeFigureOut">
              <a:rPr lang="zh-TW" altLang="en-US" smtClean="0"/>
              <a:t>2024/11/11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751E6-9774-434C-BC3C-108A4E984C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6256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497D-C1C8-4891-915A-63C21732AF96}" type="datetimeFigureOut">
              <a:rPr lang="zh-TW" altLang="en-US" smtClean="0"/>
              <a:t>2024/11/11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751E6-9774-434C-BC3C-108A4E984C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6600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497D-C1C8-4891-915A-63C21732AF96}" type="datetimeFigureOut">
              <a:rPr lang="zh-TW" altLang="en-US" smtClean="0"/>
              <a:t>2024/11/11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751E6-9774-434C-BC3C-108A4E984C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2638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497D-C1C8-4891-915A-63C21732AF96}" type="datetimeFigureOut">
              <a:rPr lang="zh-TW" altLang="en-US" smtClean="0"/>
              <a:t>2024/11/11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751E6-9774-434C-BC3C-108A4E984C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711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497D-C1C8-4891-915A-63C21732AF96}" type="datetimeFigureOut">
              <a:rPr lang="zh-TW" altLang="en-US" smtClean="0"/>
              <a:t>2024/11/11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751E6-9774-434C-BC3C-108A4E984C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4742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497D-C1C8-4891-915A-63C21732AF96}" type="datetimeFigureOut">
              <a:rPr lang="zh-TW" altLang="en-US" smtClean="0"/>
              <a:t>2024/11/11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751E6-9774-434C-BC3C-108A4E984C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0616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497D-C1C8-4891-915A-63C21732AF96}" type="datetimeFigureOut">
              <a:rPr lang="zh-TW" altLang="en-US" smtClean="0"/>
              <a:t>2024/11/11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751E6-9774-434C-BC3C-108A4E984C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1908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497D-C1C8-4891-915A-63C21732AF96}" type="datetimeFigureOut">
              <a:rPr lang="zh-TW" altLang="en-US" smtClean="0"/>
              <a:t>2024/11/11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751E6-9774-434C-BC3C-108A4E984C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9310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497D-C1C8-4891-915A-63C21732AF96}" type="datetimeFigureOut">
              <a:rPr lang="zh-TW" altLang="en-US" smtClean="0"/>
              <a:t>2024/11/11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751E6-9774-434C-BC3C-108A4E984C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7019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497D-C1C8-4891-915A-63C21732AF96}" type="datetimeFigureOut">
              <a:rPr lang="zh-TW" altLang="en-US" smtClean="0"/>
              <a:t>2024/11/11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751E6-9774-434C-BC3C-108A4E984C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2039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497D-C1C8-4891-915A-63C21732AF96}" type="datetimeFigureOut">
              <a:rPr lang="zh-TW" altLang="en-US" smtClean="0"/>
              <a:t>2024/11/11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751E6-9774-434C-BC3C-108A4E984C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2945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8497D-C1C8-4891-915A-63C21732AF96}" type="datetimeFigureOut">
              <a:rPr lang="zh-TW" altLang="en-US" smtClean="0"/>
              <a:t>2024/11/11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751E6-9774-434C-BC3C-108A4E984C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5370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startup.ncku.edu.tw/news/view/89" TargetMode="External"/><Relationship Id="rId3" Type="http://schemas.openxmlformats.org/officeDocument/2006/relationships/hyperlink" Target="https://ttbic.ncku.edu.tw/p/406-1085-193445,r2659.php?Lang=zh-tw" TargetMode="External"/><Relationship Id="rId7" Type="http://schemas.openxmlformats.org/officeDocument/2006/relationships/hyperlink" Target="https://www.facebook.com/NCKUStartupAccelerator/posts/1102755621857468" TargetMode="External"/><Relationship Id="rId12" Type="http://schemas.openxmlformats.org/officeDocument/2006/relationships/hyperlink" Target="https://innovation.ncku.edu.tw/p/404-1187-275118.php?Lang=zh-tw" TargetMode="External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innovation.ncku.edu.tw/p/412-1187-26686.php?Lang=zh-tw" TargetMode="External"/><Relationship Id="rId11" Type="http://schemas.openxmlformats.org/officeDocument/2006/relationships/hyperlink" Target="https://news-secr.ncku.edu.tw/p/406-1037-275282,r81.php" TargetMode="External"/><Relationship Id="rId5" Type="http://schemas.openxmlformats.org/officeDocument/2006/relationships/hyperlink" Target="http://140.116.88.231/ncku_patent/pat_get_list.php" TargetMode="External"/><Relationship Id="rId10" Type="http://schemas.openxmlformats.org/officeDocument/2006/relationships/hyperlink" Target="https://ttbic.ncku.edu.tw/p/406-1085-195668,r2659.php?Lang=zh-tw" TargetMode="External"/><Relationship Id="rId4" Type="http://schemas.openxmlformats.org/officeDocument/2006/relationships/hyperlink" Target="http://webap.rsh.ncku.edu.tw/iac/patdetail.php?pat=108-005AP-TW1" TargetMode="External"/><Relationship Id="rId9" Type="http://schemas.openxmlformats.org/officeDocument/2006/relationships/hyperlink" Target="https://news-secr.ncku.edu.tw/p/406-1037-274775,r81.ph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299"/>
            <a:ext cx="6935425" cy="9914299"/>
          </a:xfrm>
          <a:prstGeom prst="rect">
            <a:avLst/>
          </a:prstGeom>
        </p:spPr>
      </p:pic>
      <p:sp>
        <p:nvSpPr>
          <p:cNvPr id="7" name="文字方塊 6"/>
          <p:cNvSpPr txBox="1"/>
          <p:nvPr/>
        </p:nvSpPr>
        <p:spPr>
          <a:xfrm>
            <a:off x="214740" y="2642459"/>
            <a:ext cx="6252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hlinkClick r:id="rId3" tooltip="用於曝光機的透鏡"/>
              </a:rPr>
              <a:t>用於曝光機的透鏡</a:t>
            </a:r>
            <a:endParaRPr lang="zh-TW" altLang="en-US" sz="1600" u="sng" kern="100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258926" y="349149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214740" y="3245817"/>
            <a:ext cx="31309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kern="100" dirty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智權管理 新獲證專利</a:t>
            </a:r>
            <a:endParaRPr lang="zh-TW" altLang="zh-TW" sz="2000" kern="100" dirty="0">
              <a:solidFill>
                <a:srgbClr val="FFFF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281936" y="3906315"/>
            <a:ext cx="49377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sz="1600" u="sng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" name="文字方塊 13"/>
          <p:cNvSpPr txBox="1"/>
          <p:nvPr/>
        </p:nvSpPr>
        <p:spPr>
          <a:xfrm rot="10800000" flipV="1">
            <a:off x="4723425" y="6848109"/>
            <a:ext cx="16090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2000" dirty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產創資訊</a:t>
            </a:r>
            <a:endParaRPr lang="en-US" altLang="zh-TW" sz="2000" dirty="0">
              <a:solidFill>
                <a:srgbClr val="FFFF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388307" y="194153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281937" y="1584608"/>
            <a:ext cx="20955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kern="1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第</a:t>
            </a:r>
            <a:r>
              <a:rPr lang="en-US" altLang="zh-TW" sz="1400" kern="1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0104</a:t>
            </a:r>
            <a:r>
              <a:rPr lang="zh-TW" altLang="en-US" sz="1400" kern="1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期</a:t>
            </a:r>
            <a:r>
              <a:rPr lang="en-US" altLang="zh-TW" sz="1400" kern="1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(2024</a:t>
            </a:r>
            <a:r>
              <a:rPr lang="zh-TW" altLang="en-US" sz="1400" kern="1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400" kern="1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</a:t>
            </a:r>
            <a:r>
              <a:rPr lang="zh-TW" altLang="en-US" sz="1400" kern="1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400" kern="1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zh-TW" sz="1400" kern="100" dirty="0">
              <a:solidFill>
                <a:schemeClr val="bg1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214740" y="2356356"/>
            <a:ext cx="19079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2000" kern="100" dirty="0">
                <a:solidFill>
                  <a:srgbClr val="FFFF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技術</a:t>
            </a:r>
            <a:r>
              <a:rPr lang="zh-TW" altLang="en-US" sz="2000" kern="100" dirty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推薦</a:t>
            </a:r>
            <a:endParaRPr lang="zh-TW" altLang="zh-TW" sz="2000" kern="100" dirty="0">
              <a:solidFill>
                <a:srgbClr val="FFFF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文字方塊 4">
            <a:hlinkClick r:id="rId4"/>
          </p:cNvPr>
          <p:cNvSpPr txBox="1"/>
          <p:nvPr/>
        </p:nvSpPr>
        <p:spPr>
          <a:xfrm>
            <a:off x="252761" y="3573416"/>
            <a:ext cx="577492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u="sng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5"/>
              </a:rPr>
              <a:t>新獲證專利「熱電散熱裝置」</a:t>
            </a:r>
            <a:r>
              <a:rPr lang="en-US" altLang="zh-TW" sz="1600" u="sng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5"/>
              </a:rPr>
              <a:t>(</a:t>
            </a:r>
            <a:r>
              <a:rPr lang="zh-TW" altLang="en-US" sz="1600" u="sng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5"/>
              </a:rPr>
              <a:t>專利證號</a:t>
            </a:r>
            <a:r>
              <a:rPr lang="en-US" altLang="zh-TW" sz="1600" u="sng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5"/>
              </a:rPr>
              <a:t>I857682) </a:t>
            </a:r>
          </a:p>
          <a:p>
            <a:r>
              <a:rPr lang="zh-TW" altLang="en-US" sz="1600" u="sng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5"/>
              </a:rPr>
              <a:t>新獲證專利「執行深度可分離卷積運算的加速器系統和方法」</a:t>
            </a:r>
            <a:r>
              <a:rPr lang="en-US" altLang="zh-TW" sz="1600" u="sng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5"/>
              </a:rPr>
              <a:t>(</a:t>
            </a:r>
            <a:r>
              <a:rPr lang="zh-TW" altLang="en-US" sz="1600" u="sng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5"/>
              </a:rPr>
              <a:t>專利證號</a:t>
            </a:r>
            <a:r>
              <a:rPr lang="en-US" altLang="zh-TW" sz="1600" u="sng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5"/>
              </a:rPr>
              <a:t>I857749)</a:t>
            </a:r>
          </a:p>
          <a:p>
            <a:r>
              <a:rPr lang="zh-TW" altLang="en-US" sz="1600" u="sng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5"/>
              </a:rPr>
              <a:t>新獲證專利「染料敏化太陽能電池、用於染料敏化太陽能電池的固態聚 合物電解質薄膜及其製造方法」</a:t>
            </a:r>
            <a:r>
              <a:rPr lang="en-US" altLang="zh-TW" sz="1600" u="sng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5"/>
              </a:rPr>
              <a:t>(</a:t>
            </a:r>
            <a:r>
              <a:rPr lang="zh-TW" altLang="en-US" sz="1600" u="sng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5"/>
              </a:rPr>
              <a:t>專利證號</a:t>
            </a:r>
            <a:r>
              <a:rPr lang="en-US" altLang="zh-TW" sz="1600" u="sng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5"/>
              </a:rPr>
              <a:t>I858365)</a:t>
            </a:r>
            <a:endParaRPr lang="en-US" altLang="zh-TW" sz="1600" u="sng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1600" u="sng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1600" u="sng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1403696" y="5235879"/>
            <a:ext cx="461665" cy="923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endParaRPr lang="zh-TW" altLang="en-US" dirty="0"/>
          </a:p>
        </p:txBody>
      </p:sp>
      <p:sp>
        <p:nvSpPr>
          <p:cNvPr id="19" name="文字方塊 18"/>
          <p:cNvSpPr txBox="1"/>
          <p:nvPr/>
        </p:nvSpPr>
        <p:spPr>
          <a:xfrm>
            <a:off x="252762" y="4874379"/>
            <a:ext cx="44706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u="sng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6"/>
              </a:rPr>
              <a:t>國立成功大學最新研發技術資料列表及檢索</a:t>
            </a:r>
            <a:endParaRPr lang="zh-TW" altLang="en-US" sz="1600" u="sng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7" name="文字方塊 26"/>
          <p:cNvSpPr txBox="1"/>
          <p:nvPr/>
        </p:nvSpPr>
        <p:spPr>
          <a:xfrm rot="10800000" flipV="1">
            <a:off x="3749579" y="5276186"/>
            <a:ext cx="26228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2000" dirty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創新創業</a:t>
            </a:r>
          </a:p>
        </p:txBody>
      </p:sp>
      <p:sp>
        <p:nvSpPr>
          <p:cNvPr id="28" name="文字方塊 27"/>
          <p:cNvSpPr txBox="1"/>
          <p:nvPr/>
        </p:nvSpPr>
        <p:spPr>
          <a:xfrm>
            <a:off x="281936" y="5592213"/>
            <a:ext cx="61125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en-US" altLang="zh-TW" sz="1600" u="sng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7"/>
              </a:rPr>
              <a:t>【</a:t>
            </a:r>
            <a:r>
              <a:rPr lang="zh-TW" altLang="en-US" sz="1600" u="sng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7"/>
              </a:rPr>
              <a:t>現正報名中</a:t>
            </a:r>
            <a:r>
              <a:rPr lang="en-US" altLang="zh-TW" sz="1600" u="sng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7"/>
              </a:rPr>
              <a:t>】</a:t>
            </a:r>
            <a:r>
              <a:rPr lang="zh-TW" altLang="en-US" sz="1600" u="sng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7"/>
              </a:rPr>
              <a:t>創業沙龍系列講座生活圈永續工作坊</a:t>
            </a:r>
            <a:endParaRPr lang="zh-TW" altLang="zh-TW" sz="1600" u="sng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8355FAF5-4848-48D4-B26F-696EDCCC81A7}"/>
              </a:ext>
            </a:extLst>
          </p:cNvPr>
          <p:cNvSpPr txBox="1"/>
          <p:nvPr/>
        </p:nvSpPr>
        <p:spPr>
          <a:xfrm>
            <a:off x="3533909" y="4942785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5954E8C3-4D67-4093-930C-CEA49AEEA754}"/>
              </a:ext>
            </a:extLst>
          </p:cNvPr>
          <p:cNvSpPr txBox="1"/>
          <p:nvPr/>
        </p:nvSpPr>
        <p:spPr>
          <a:xfrm>
            <a:off x="-223024" y="5879212"/>
            <a:ext cx="65555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TW" sz="1600" dirty="0">
                <a:solidFill>
                  <a:srgbClr val="0070C0"/>
                </a:solidFill>
              </a:rPr>
              <a:t>【</a:t>
            </a:r>
            <a:r>
              <a:rPr lang="zh-TW" altLang="en-US" sz="1600" dirty="0">
                <a:solidFill>
                  <a:srgbClr val="0070C0"/>
                </a:solidFill>
                <a:hlinkClick r:id="rId8"/>
              </a:rPr>
              <a:t>新創小聚</a:t>
            </a:r>
            <a:r>
              <a:rPr lang="en-US" altLang="zh-TW" sz="1600" dirty="0">
                <a:solidFill>
                  <a:srgbClr val="0070C0"/>
                </a:solidFill>
                <a:hlinkClick r:id="rId8"/>
              </a:rPr>
              <a:t>】</a:t>
            </a:r>
            <a:r>
              <a:rPr lang="zh-TW" altLang="en-US" sz="1600" dirty="0">
                <a:solidFill>
                  <a:srgbClr val="0070C0"/>
                </a:solidFill>
                <a:hlinkClick r:id="rId8"/>
              </a:rPr>
              <a:t>創業大亨：桌畔對決 ➋</a:t>
            </a:r>
            <a:endParaRPr lang="zh-TW" altLang="en-US" sz="1600" dirty="0">
              <a:solidFill>
                <a:srgbClr val="0070C0"/>
              </a:solidFill>
            </a:endParaRPr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8DAF3C74-EBFE-4CD0-88AB-0264DC23B6A4}"/>
              </a:ext>
            </a:extLst>
          </p:cNvPr>
          <p:cNvSpPr txBox="1"/>
          <p:nvPr/>
        </p:nvSpPr>
        <p:spPr>
          <a:xfrm>
            <a:off x="142980" y="7169977"/>
            <a:ext cx="62294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16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9"/>
              </a:rPr>
              <a:t>為國貢獻學術及產學　成大蔡明祺講座教授榮獲教育部「國家講座主持人」　楊瑞珍講座教授榮獲「學術獎」</a:t>
            </a:r>
            <a:endParaRPr lang="zh-TW" altLang="en-US" sz="1600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EDEEFF33-6681-4293-B6DC-505BC986CF6F}"/>
              </a:ext>
            </a:extLst>
          </p:cNvPr>
          <p:cNvSpPr txBox="1"/>
          <p:nvPr/>
        </p:nvSpPr>
        <p:spPr>
          <a:xfrm>
            <a:off x="214740" y="2931061"/>
            <a:ext cx="5494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hlinkClick r:id="rId10"/>
              </a:rPr>
              <a:t>測試結構之動態密鑰防禦方法</a:t>
            </a:r>
            <a:endParaRPr lang="zh-TW" altLang="en-US" b="1" dirty="0"/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76F743BE-8756-4113-92CB-EE5519BDD45A}"/>
              </a:ext>
            </a:extLst>
          </p:cNvPr>
          <p:cNvSpPr txBox="1"/>
          <p:nvPr/>
        </p:nvSpPr>
        <p:spPr>
          <a:xfrm>
            <a:off x="388307" y="7709211"/>
            <a:ext cx="60061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TW" sz="16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11"/>
              </a:rPr>
              <a:t>【93 </a:t>
            </a:r>
            <a:r>
              <a:rPr lang="zh-TW" altLang="en-US" sz="16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11"/>
              </a:rPr>
              <a:t>週年校慶</a:t>
            </a:r>
            <a:r>
              <a:rPr lang="en-US" altLang="zh-TW" sz="16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11"/>
              </a:rPr>
              <a:t>】113 </a:t>
            </a:r>
            <a:r>
              <a:rPr lang="zh-TW" altLang="en-US" sz="16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11"/>
              </a:rPr>
              <a:t>年李國鼎科技與人文講座頒獎　表彰研究、產學與人才培育領域傑出學者</a:t>
            </a:r>
            <a:endParaRPr lang="zh-TW" altLang="en-US" sz="1600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2AE72315-C21E-4CE8-8E3C-530FD3EC5CB9}"/>
              </a:ext>
            </a:extLst>
          </p:cNvPr>
          <p:cNvSpPr txBox="1"/>
          <p:nvPr/>
        </p:nvSpPr>
        <p:spPr>
          <a:xfrm>
            <a:off x="1381023" y="8206125"/>
            <a:ext cx="50134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1600" dirty="0">
                <a:solidFill>
                  <a:srgbClr val="0070C0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  <a:hlinkClick r:id="rId12"/>
              </a:rPr>
              <a:t>成大產學創新日校慶週登場 攜手大南方、鳳凰平台展現豐沛技術量能</a:t>
            </a:r>
            <a:endParaRPr lang="zh-TW" altLang="en-US" sz="1600" dirty="0">
              <a:solidFill>
                <a:srgbClr val="0070C0"/>
              </a:solidFill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74954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FFFFFF"/>
      </a:dk1>
      <a:lt1>
        <a:sysClr val="window" lastClr="202020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10926</TotalTime>
  <Words>185</Words>
  <Application>Microsoft Office PowerPoint</Application>
  <PresentationFormat>A4 紙張 (210x297 公釐)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微軟正黑體</vt:lpstr>
      <vt:lpstr>微軟正黑體 Light</vt:lpstr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chris chuang</dc:creator>
  <cp:lastModifiedBy>user</cp:lastModifiedBy>
  <cp:revision>175</cp:revision>
  <dcterms:created xsi:type="dcterms:W3CDTF">2020-12-04T03:11:13Z</dcterms:created>
  <dcterms:modified xsi:type="dcterms:W3CDTF">2024-11-11T08:35:38Z</dcterms:modified>
</cp:coreProperties>
</file>